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71" r:id="rId7"/>
    <p:sldId id="267" r:id="rId8"/>
    <p:sldId id="272" r:id="rId9"/>
    <p:sldId id="261" r:id="rId10"/>
    <p:sldId id="268" r:id="rId11"/>
    <p:sldId id="269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651D32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8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974" y="114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25/11/2022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71583" y="1958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RESULTADOS </a:t>
            </a:r>
          </a:p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852656" y="512028"/>
            <a:ext cx="4645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INFANCIA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225838" y="27823"/>
            <a:ext cx="1980000" cy="756000"/>
          </a:xfrm>
          <a:prstGeom prst="rect">
            <a:avLst/>
          </a:prstGeom>
        </p:spPr>
      </p:pic>
      <p:pic>
        <p:nvPicPr>
          <p:cNvPr id="23" name="Imagen 22"/>
          <p:cNvPicPr/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8697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is.salud.gob.mx/contenidos/basesdedatos/BD_Cubos_gobmx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affaspe.gob.mx/App/Portal/inde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://saludsinaloa.gob.mx/index.php/transparencia/" TargetMode="External"/><Relationship Id="rId4" Type="http://schemas.openxmlformats.org/officeDocument/2006/relationships/hyperlink" Target="http://saludsinaloa.gob.mx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42084"/>
              </p:ext>
            </p:extLst>
          </p:nvPr>
        </p:nvGraphicFramePr>
        <p:xfrm>
          <a:off x="539552" y="1642540"/>
          <a:ext cx="8280920" cy="8751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51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Infancia es operado por los SSS e inició sus operaciones en el año 1997. El problema público de dicho programa es la mortalidad en menores de 5 años, asimismo se pretende contribuir a que la población sinaloense menor de 5 años mantenga una tasa de mortalidad menor a la media nacional, lo anterior, mediante acciones de prevención en los niños y niñas</a:t>
                      </a:r>
                      <a:r>
                        <a:rPr lang="es-ES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del Programa</a:t>
            </a: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graphicFrame>
        <p:nvGraphicFramePr>
          <p:cNvPr id="7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82386"/>
              </p:ext>
            </p:extLst>
          </p:nvPr>
        </p:nvGraphicFramePr>
        <p:xfrm>
          <a:off x="539552" y="2517683"/>
          <a:ext cx="4079839" cy="292754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7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principal apoyo que ofrece son las acciones de prevención y atención de enfermedades infecciosas y crónico-degenerativas en menores de 5 años y se realizan a través de las siguientes actividades</a:t>
                      </a:r>
                      <a:r>
                        <a:rPr lang="es-ES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700" b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228600" lvl="0" indent="-228600" algn="just">
                        <a:lnSpc>
                          <a:spcPct val="17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Capacitación al personal de salud.</a:t>
                      </a:r>
                    </a:p>
                    <a:p>
                      <a:pPr marL="228600" lvl="0" indent="-228600" algn="just">
                        <a:lnSpc>
                          <a:spcPct val="17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Capacitación a madres, padres y tutores de menores de 5 años.</a:t>
                      </a:r>
                    </a:p>
                    <a:p>
                      <a:pPr marL="228600" lvl="0" indent="-228600" algn="just">
                        <a:lnSpc>
                          <a:spcPct val="17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Supervisión en unidades médicas.</a:t>
                      </a:r>
                    </a:p>
                    <a:p>
                      <a:pPr marL="228600" lvl="0" indent="-228600" algn="just">
                        <a:lnSpc>
                          <a:spcPct val="17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Vigilancia de tratamientos proporcionados a menores de 5 años que padecen IRAS, EDAS o presentan desnutrición</a:t>
                      </a:r>
                      <a:r>
                        <a:rPr lang="es-ES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4" y="2641193"/>
            <a:ext cx="3999788" cy="2660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10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Recomendaciones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71125"/>
              </p:ext>
            </p:extLst>
          </p:nvPr>
        </p:nvGraphicFramePr>
        <p:xfrm>
          <a:off x="611561" y="2276872"/>
          <a:ext cx="7992887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1613244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379643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457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1354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un instrumento que permita recabar información para medir el grado de satisfacción de la población atendida y sus resultados.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38564"/>
                  </a:ext>
                </a:extLst>
              </a:tr>
              <a:tr h="996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de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Sistematizar el reporte de los indicadores.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891367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89694"/>
              </p:ext>
            </p:extLst>
          </p:nvPr>
        </p:nvGraphicFramePr>
        <p:xfrm>
          <a:off x="539551" y="1556792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11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1756"/>
              </p:ext>
            </p:extLst>
          </p:nvPr>
        </p:nvGraphicFramePr>
        <p:xfrm>
          <a:off x="5076056" y="1933579"/>
          <a:ext cx="3600400" cy="2852462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570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5704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final de la evaluación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32804"/>
              </p:ext>
            </p:extLst>
          </p:nvPr>
        </p:nvGraphicFramePr>
        <p:xfrm>
          <a:off x="539552" y="1772816"/>
          <a:ext cx="4248472" cy="33604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Como se puede observar, la puntuación global es de 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1.96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sobre una calificación máxima de 4 destacándose las notas de Diseño y Operación, sin embargo, es preciso anotar que este es el primer ejercicio de evaluación de este programa en el estado de Sinaloa por lo que 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que permitan contestar las preguntas 16, 17, 18, 19 y 20 en la sección de Planeación y Orientación a Resultados y las preguntas 46, 47, 48, 49, 50 y 51 de la sección de Resultados.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3152"/>
              </p:ext>
            </p:extLst>
          </p:nvPr>
        </p:nvGraphicFramePr>
        <p:xfrm>
          <a:off x="467544" y="1556792"/>
          <a:ext cx="3384376" cy="48326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68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9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con la Norma Oficial Mexicana, NOM-031-SSA2-1999, para la atención a la salud del niño.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se encuentra alineado con el PND 2019 – 2024 y el PSS 2020 -2024, de igual manera con el PED Sinaloa 2017 – 2021 y el PSS 2017 – 2021.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Árbol del Problema es posible identificar el problema central del programa y un breve diagnóstico del problema.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define su población objetivo.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Propósito del programa se encuentra vinculado con los Objetivos del Desarrollo Sostenible.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 población potencial y la población objetivo encuentran identificadas de acuerdo a la proyección anual que realiza la DGIS a través de la plataforma Cubos Dinámicos.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26388"/>
              </p:ext>
            </p:extLst>
          </p:nvPr>
        </p:nvGraphicFramePr>
        <p:xfrm>
          <a:off x="4121904" y="1952142"/>
          <a:ext cx="4680520" cy="2484970"/>
        </p:xfrm>
        <a:graphic>
          <a:graphicData uri="http://schemas.openxmlformats.org/drawingml/2006/table">
            <a:tbl>
              <a:tblPr firstRow="1" firstCol="1" bandRow="1"/>
              <a:tblGrid>
                <a:gridCol w="2327153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353367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39231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(PED) Sinaloa 2017 – 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(PND) 2019 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58539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4.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Social,</a:t>
                      </a:r>
                      <a:r>
                        <a:rPr lang="es-MX" sz="1000" baseline="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para toda la población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(PSS) 2017 -2021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(PSS) 2020 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502303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 21.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1.2.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5.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prioritaria 5.4.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22942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394167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3.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específico 3.3.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923928" y="1592102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>
                <a:latin typeface="Mestiza" panose="00000500000000000000" pitchFamily="50" charset="0"/>
              </a:rPr>
              <a:t>Alineación del programa: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923928" y="4607550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>
                <a:latin typeface="Mestiza" panose="00000500000000000000" pitchFamily="50" charset="0"/>
              </a:rPr>
              <a:t>Población potencial y objetivo del programa: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95116"/>
              </p:ext>
            </p:extLst>
          </p:nvPr>
        </p:nvGraphicFramePr>
        <p:xfrm>
          <a:off x="4121904" y="4962432"/>
          <a:ext cx="2196244" cy="1331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</a:tblGrid>
              <a:tr h="3256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335438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latin typeface="Mestiza" panose="00000500000000000000" pitchFamily="50" charset="0"/>
                        </a:rPr>
                        <a:t>285,362 menores de 5 años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600"/>
                  </a:ext>
                </a:extLst>
              </a:tr>
              <a:tr h="335438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80906"/>
                  </a:ext>
                </a:extLst>
              </a:tr>
              <a:tr h="335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latin typeface="Mestiza" panose="00000500000000000000" pitchFamily="50" charset="0"/>
                        </a:rPr>
                        <a:t>107,938 menores de 5 años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7142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b="10162"/>
          <a:stretch/>
        </p:blipFill>
        <p:spPr>
          <a:xfrm>
            <a:off x="6390156" y="4905176"/>
            <a:ext cx="234026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100221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</a:p>
        </p:txBody>
      </p:sp>
      <p:graphicFrame>
        <p:nvGraphicFramePr>
          <p:cNvPr id="14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96298"/>
              </p:ext>
            </p:extLst>
          </p:nvPr>
        </p:nvGraphicFramePr>
        <p:xfrm>
          <a:off x="251520" y="1472168"/>
          <a:ext cx="8640960" cy="10424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cuenta con el Programa Operativo Anual (POA).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8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la plataforma Cubos dinámicos (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3"/>
                        </a:rPr>
                        <a:t>http://www.dgis.salud.gob.mx/contenidos/basesdedatos/BD_Cubos_gobmx.html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de la Dirección General de Información en Salud (DGIS) adscrita a la Secretaría de Salud, los Servicios de Salud de Sinaloa reportan información relevante sobre el programa.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21208" r="6457" b="521"/>
          <a:stretch/>
        </p:blipFill>
        <p:spPr>
          <a:xfrm>
            <a:off x="541220" y="2599174"/>
            <a:ext cx="4573711" cy="21785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2560" y="4869160"/>
            <a:ext cx="86399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A través del Sistema de Reporte de Recursos Federales Transferidos (SRFT) administrado por la Secretaría de Hacienda y Crédito Público (SHCP), los Servicios de Salud de Sinaloa reportan sobre el ejercicio, destino y resultados obtenidos con los recursos federales transferidos.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5220072" y="2905389"/>
            <a:ext cx="3600000" cy="1656000"/>
            <a:chOff x="5365756" y="3270740"/>
            <a:chExt cx="3526724" cy="159842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6" r="72239" b="69276"/>
            <a:stretch/>
          </p:blipFill>
          <p:spPr>
            <a:xfrm>
              <a:off x="5365756" y="3270740"/>
              <a:ext cx="639688" cy="732847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6" r="31614" b="69276"/>
            <a:stretch/>
          </p:blipFill>
          <p:spPr>
            <a:xfrm>
              <a:off x="6013238" y="3286658"/>
              <a:ext cx="864096" cy="722611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11" b="69276"/>
            <a:stretch/>
          </p:blipFill>
          <p:spPr>
            <a:xfrm>
              <a:off x="6823182" y="3289919"/>
              <a:ext cx="656456" cy="722611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77" r="71875" b="35005"/>
            <a:stretch/>
          </p:blipFill>
          <p:spPr>
            <a:xfrm>
              <a:off x="7586447" y="3277122"/>
              <a:ext cx="648072" cy="720081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0" t="33835" r="35305" b="35548"/>
            <a:stretch/>
          </p:blipFill>
          <p:spPr>
            <a:xfrm>
              <a:off x="8244407" y="3270741"/>
              <a:ext cx="648073" cy="72008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35" t="31316" r="759" b="35005"/>
            <a:stretch/>
          </p:blipFill>
          <p:spPr>
            <a:xfrm>
              <a:off x="5705559" y="4077071"/>
              <a:ext cx="594633" cy="79208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38" r="75000" b="361"/>
            <a:stretch/>
          </p:blipFill>
          <p:spPr>
            <a:xfrm>
              <a:off x="6487686" y="4161140"/>
              <a:ext cx="576064" cy="6915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0" t="70238" r="38370" b="361"/>
            <a:stretch/>
          </p:blipFill>
          <p:spPr>
            <a:xfrm>
              <a:off x="7222582" y="4161140"/>
              <a:ext cx="576064" cy="6915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2" t="69904" r="-1892" b="361"/>
            <a:stretch/>
          </p:blipFill>
          <p:spPr>
            <a:xfrm>
              <a:off x="7946762" y="4153302"/>
              <a:ext cx="659938" cy="699338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0" y="5502809"/>
            <a:ext cx="8278852" cy="10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Cobertura y Focalización</a:t>
            </a:r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1940"/>
              </p:ext>
            </p:extLst>
          </p:nvPr>
        </p:nvGraphicFramePr>
        <p:xfrm>
          <a:off x="611560" y="1717225"/>
          <a:ext cx="3843131" cy="2103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3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6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NOM-031-SSA2-1999, para la atención a la salud del niño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se define la población a la que van dirigidos los apoyos del programa como lo siguiente: “</a:t>
                      </a:r>
                      <a:r>
                        <a:rPr lang="es-ES" sz="1100" b="0" i="1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niños menores de 5 años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”.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ejercicio fiscal 2021, la población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objetivo fue de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107,938 menores de 5 años, y se captaron a 72,905 menores de 5 años atendidos, con lo que se alcanzó una cobertura del 67.54% de la población.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4716016" y="1412776"/>
            <a:ext cx="4176464" cy="2619790"/>
            <a:chOff x="4716016" y="1439198"/>
            <a:chExt cx="4176464" cy="261979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305" r="1656"/>
            <a:stretch/>
          </p:blipFill>
          <p:spPr>
            <a:xfrm>
              <a:off x="4716016" y="1628800"/>
              <a:ext cx="4176464" cy="2430188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5905892" y="1439198"/>
              <a:ext cx="17684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smtClean="0">
                  <a:latin typeface="Mestiza" panose="00000500000000000000" pitchFamily="50" charset="0"/>
                </a:rPr>
                <a:t>Cobertura del Programa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11560" y="3965028"/>
            <a:ext cx="3953284" cy="2601612"/>
            <a:chOff x="546708" y="3887470"/>
            <a:chExt cx="4025292" cy="261979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708" y="4097452"/>
              <a:ext cx="4025292" cy="2409808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527661" y="3887470"/>
              <a:ext cx="2063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smtClean="0">
                  <a:latin typeface="Mestiza" panose="00000500000000000000" pitchFamily="50" charset="0"/>
                </a:rPr>
                <a:t>Población Objetivo Atendida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96" y="4204265"/>
            <a:ext cx="3816424" cy="212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</a:p>
        </p:txBody>
      </p:sp>
      <p:graphicFrame>
        <p:nvGraphicFramePr>
          <p:cNvPr id="5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64338"/>
              </p:ext>
            </p:extLst>
          </p:nvPr>
        </p:nvGraphicFramePr>
        <p:xfrm>
          <a:off x="107504" y="1448764"/>
          <a:ext cx="2520280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Proceso general del Programa: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Rectángulo 80"/>
          <p:cNvSpPr/>
          <p:nvPr/>
        </p:nvSpPr>
        <p:spPr>
          <a:xfrm>
            <a:off x="107504" y="5085184"/>
            <a:ext cx="8924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A través del Sistema de Información para la Administración del Fondo para el Fortalecimiento de Acciones de Salud Pública en las Entidades Federativas (SIAFFASPE)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  <a:hlinkClick r:id="rId3"/>
              </a:rPr>
              <a:t>https://siaffaspe.gob.mx/App/Portal/index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: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411254" y="5630970"/>
            <a:ext cx="8502274" cy="904863"/>
          </a:xfrm>
          <a:prstGeom prst="rect">
            <a:avLst/>
          </a:prstGeom>
        </p:spPr>
        <p:txBody>
          <a:bodyPr wrap="square" numCol="2" spcCol="72000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Se define el programa de salud pública.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Se fomenta el cumplimiento de metas.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Se regula el seguimiento sobre la Ministración de recursos presupuestarios y de insumos/bienes.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Se lleva un control de la comprobación del gasto para contribuir a la transparencia y rendición de cuentas.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Fortalece la comunicación entre UA/OD y entidades federativas.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Define un esquema de rendición de cuentas.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611560" y="1858477"/>
            <a:ext cx="7904337" cy="2938675"/>
            <a:chOff x="611560" y="1844824"/>
            <a:chExt cx="7904337" cy="2938675"/>
          </a:xfrm>
        </p:grpSpPr>
        <p:sp>
          <p:nvSpPr>
            <p:cNvPr id="3" name="Rectángulo redondeado 2"/>
            <p:cNvSpPr/>
            <p:nvPr/>
          </p:nvSpPr>
          <p:spPr>
            <a:xfrm>
              <a:off x="611560" y="2924944"/>
              <a:ext cx="1496450" cy="72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Menores de 5 años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2468250" y="2921573"/>
              <a:ext cx="1800000" cy="72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Centros de Salud u Hospitales de los Servicios de Salud de Sinaloa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4778519" y="1844824"/>
              <a:ext cx="1620000" cy="72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Infecciones Respiratorias Agudas (IRAS)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4785145" y="2915922"/>
              <a:ext cx="1620000" cy="72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Enfermedades Diarreicas Agudas (EDAS)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4778519" y="4063499"/>
              <a:ext cx="1620000" cy="72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Desnutrición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7019447" y="1952796"/>
              <a:ext cx="1496450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Tratamiento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7004554" y="3023894"/>
              <a:ext cx="1496450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Tratamiento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7004554" y="4171471"/>
              <a:ext cx="1496450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Tratamiento</a:t>
              </a:r>
              <a:endParaRPr lang="es-MX" sz="1000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cxnSp>
          <p:nvCxnSpPr>
            <p:cNvPr id="7" name="Conector recto 6"/>
            <p:cNvCxnSpPr>
              <a:stCxn id="3" idx="3"/>
              <a:endCxn id="10" idx="1"/>
            </p:cNvCxnSpPr>
            <p:nvPr/>
          </p:nvCxnSpPr>
          <p:spPr>
            <a:xfrm flipV="1">
              <a:off x="2108010" y="3281573"/>
              <a:ext cx="360240" cy="337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>
              <a:stCxn id="10" idx="3"/>
              <a:endCxn id="12" idx="1"/>
            </p:cNvCxnSpPr>
            <p:nvPr/>
          </p:nvCxnSpPr>
          <p:spPr>
            <a:xfrm flipV="1">
              <a:off x="4268250" y="2204824"/>
              <a:ext cx="510269" cy="107674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>
              <a:stCxn id="10" idx="3"/>
              <a:endCxn id="13" idx="1"/>
            </p:cNvCxnSpPr>
            <p:nvPr/>
          </p:nvCxnSpPr>
          <p:spPr>
            <a:xfrm flipV="1">
              <a:off x="4268250" y="3275922"/>
              <a:ext cx="516895" cy="565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>
              <a:stCxn id="10" idx="3"/>
              <a:endCxn id="14" idx="1"/>
            </p:cNvCxnSpPr>
            <p:nvPr/>
          </p:nvCxnSpPr>
          <p:spPr>
            <a:xfrm>
              <a:off x="4268250" y="3281573"/>
              <a:ext cx="510269" cy="114192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>
              <a:stCxn id="12" idx="3"/>
              <a:endCxn id="15" idx="1"/>
            </p:cNvCxnSpPr>
            <p:nvPr/>
          </p:nvCxnSpPr>
          <p:spPr>
            <a:xfrm>
              <a:off x="6398519" y="2204824"/>
              <a:ext cx="62092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>
              <a:stCxn id="13" idx="3"/>
              <a:endCxn id="16" idx="1"/>
            </p:cNvCxnSpPr>
            <p:nvPr/>
          </p:nvCxnSpPr>
          <p:spPr>
            <a:xfrm>
              <a:off x="6405145" y="3275922"/>
              <a:ext cx="59940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>
              <a:stCxn id="14" idx="3"/>
              <a:endCxn id="17" idx="1"/>
            </p:cNvCxnSpPr>
            <p:nvPr/>
          </p:nvCxnSpPr>
          <p:spPr>
            <a:xfrm>
              <a:off x="6398519" y="4423499"/>
              <a:ext cx="60603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FB6EC"/>
              </a:clrFrom>
              <a:clrTo>
                <a:srgbClr val="9FB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r="12114"/>
          <a:stretch/>
        </p:blipFill>
        <p:spPr>
          <a:xfrm>
            <a:off x="6449634" y="3389995"/>
            <a:ext cx="2501175" cy="183920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</a:p>
        </p:txBody>
      </p:sp>
      <p:graphicFrame>
        <p:nvGraphicFramePr>
          <p:cNvPr id="5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88379"/>
              </p:ext>
            </p:extLst>
          </p:nvPr>
        </p:nvGraphicFramePr>
        <p:xfrm>
          <a:off x="251520" y="1495664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14091"/>
              </p:ext>
            </p:extLst>
          </p:nvPr>
        </p:nvGraphicFramePr>
        <p:xfrm>
          <a:off x="251520" y="5489092"/>
          <a:ext cx="8568952" cy="6949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sitio web de los Servicios de Salud de Sinaloa (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4"/>
                        </a:rPr>
                        <a:t>http://saludsinaloa.gob.mx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a su vez en el apartado de transparencia (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5"/>
                        </a:rPr>
                        <a:t>http://saludsinaloa.gob.mx/index.php/transparencia/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se difunde información relevante que permita la transparencia y rendición de cuentas tanto a ciudadanos como a organismos e interesados.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930"/>
              </p:ext>
            </p:extLst>
          </p:nvPr>
        </p:nvGraphicFramePr>
        <p:xfrm>
          <a:off x="539552" y="1933462"/>
          <a:ext cx="5760640" cy="3265734"/>
        </p:xfrm>
        <a:graphic>
          <a:graphicData uri="http://schemas.openxmlformats.org/drawingml/2006/table">
            <a:tbl>
              <a:tblPr firstRow="1" firstCol="1" bandRow="1"/>
              <a:tblGrid>
                <a:gridCol w="1777652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362384">
                  <a:extLst>
                    <a:ext uri="{9D8B030D-6E8A-4147-A177-3AD203B41FA5}">
                      <a16:colId xmlns:a16="http://schemas.microsoft.com/office/drawing/2014/main" val="4075791953"/>
                    </a:ext>
                  </a:extLst>
                </a:gridCol>
                <a:gridCol w="1277536">
                  <a:extLst>
                    <a:ext uri="{9D8B030D-6E8A-4147-A177-3AD203B41FA5}">
                      <a16:colId xmlns:a16="http://schemas.microsoft.com/office/drawing/2014/main" val="948198036"/>
                    </a:ext>
                  </a:extLst>
                </a:gridCol>
                <a:gridCol w="1343068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231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Presupuesto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2316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316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32056"/>
                  </a:ext>
                </a:extLst>
              </a:tr>
              <a:tr h="2316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463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$ 111,635.00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$ 111,635.00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316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generales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$ 309,600.00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$ 309,600.00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6948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- 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463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-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316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- 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25477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$ 421,235.00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03" y="1772816"/>
            <a:ext cx="2512977" cy="15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611560" y="100221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</a:p>
        </p:txBody>
      </p:sp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16367"/>
              </p:ext>
            </p:extLst>
          </p:nvPr>
        </p:nvGraphicFramePr>
        <p:xfrm>
          <a:off x="323528" y="1503060"/>
          <a:ext cx="8496944" cy="8458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Infancia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cuenta con un instrumento para medir el grado de satisfacción de la Población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Atendida.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Por lo que, se recomienda gestionar dicho instrumento que permita recabar información para medir el grado de satisfacción de la población atendida y sus resultados.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20 Elipse"/>
          <p:cNvSpPr/>
          <p:nvPr/>
        </p:nvSpPr>
        <p:spPr>
          <a:xfrm>
            <a:off x="240760" y="2554144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257563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49257"/>
              </p:ext>
            </p:extLst>
          </p:nvPr>
        </p:nvGraphicFramePr>
        <p:xfrm>
          <a:off x="323528" y="3118048"/>
          <a:ext cx="8496944" cy="3335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67562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>
                          <a:latin typeface="Mestiza" panose="00000500000000000000" pitchFamily="50" charset="0"/>
                        </a:rPr>
                        <a:t>Indicador Fin.</a:t>
                      </a:r>
                      <a:r>
                        <a:rPr lang="es-MX" sz="1100" dirty="0">
                          <a:latin typeface="Mestiza" panose="00000500000000000000" pitchFamily="50" charset="0"/>
                        </a:rPr>
                        <a:t> Tasa de Mortalidad en niños y niñas menores de 5 años de edad</a:t>
                      </a:r>
                      <a:r>
                        <a:rPr lang="es-MX" sz="1100" baseline="0" dirty="0">
                          <a:latin typeface="Mestiza" panose="00000500000000000000" pitchFamily="50" charset="0"/>
                        </a:rPr>
                        <a:t>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67562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100" baseline="0" dirty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>
                          <a:latin typeface="Mestiza" panose="00000500000000000000" pitchFamily="50" charset="0"/>
                        </a:rPr>
                        <a:t>Tasa de mortalidad infantil por neumonía.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67562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b="1" dirty="0">
                          <a:latin typeface="Mestiza" panose="00000500000000000000" pitchFamily="50" charset="0"/>
                        </a:rPr>
                        <a:t>Indicador Propósito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. Tasa de mortalidad infantil por diarrea.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944717"/>
                  </a:ext>
                </a:extLst>
              </a:tr>
              <a:tr h="67562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b="1" dirty="0">
                          <a:latin typeface="Mestiza" panose="00000500000000000000" pitchFamily="50" charset="0"/>
                        </a:rPr>
                        <a:t>Indicador Propósito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. Tasa de mortalidad infantil por desnutrición.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314815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>
                          <a:latin typeface="Mestiza" panose="00000500000000000000" pitchFamily="50" charset="0"/>
                        </a:rPr>
                        <a:t>Indicador Componente 1.</a:t>
                      </a:r>
                      <a:r>
                        <a:rPr lang="es-MX" sz="1100" dirty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Porcentaje de personal de salud de primer nivel de atención capacitado en atención de niños menores de 5 años</a:t>
                      </a:r>
                      <a:r>
                        <a:rPr lang="es-MX" sz="1100" dirty="0">
                          <a:latin typeface="Mestiza" panose="00000500000000000000" pitchFamily="50" charset="0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290" y="2945373"/>
            <a:ext cx="3743268" cy="10425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290" y="3670490"/>
            <a:ext cx="3743268" cy="10425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290" y="4242752"/>
            <a:ext cx="3743268" cy="10425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290" y="4980053"/>
            <a:ext cx="3743268" cy="104250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204" y="5632315"/>
            <a:ext cx="374326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6" name="20 Elipse"/>
          <p:cNvSpPr/>
          <p:nvPr/>
        </p:nvSpPr>
        <p:spPr>
          <a:xfrm>
            <a:off x="240760" y="1041976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6346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53419"/>
              </p:ext>
            </p:extLst>
          </p:nvPr>
        </p:nvGraphicFramePr>
        <p:xfrm>
          <a:off x="323528" y="1729808"/>
          <a:ext cx="8496944" cy="4219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639048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2.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ES" sz="1100" dirty="0" smtClean="0">
                          <a:latin typeface="Mestiza" panose="00000500000000000000" pitchFamily="50" charset="0"/>
                        </a:rPr>
                        <a:t>Porcentaje de madres capacitadas en temas relacionados con atención integrada a menores de 5 años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9115490"/>
                  </a:ext>
                </a:extLst>
              </a:tr>
              <a:tr h="63904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>
                          <a:latin typeface="Mestiza" panose="00000500000000000000" pitchFamily="50" charset="0"/>
                        </a:rPr>
                        <a:t>Indicador Actividad 1.1.</a:t>
                      </a:r>
                      <a:r>
                        <a:rPr lang="es-MX" sz="1100" dirty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Porcentaje de cursos de capacitación a personal de primer nivel de atención.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  <a:tr h="73534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>
                          <a:latin typeface="Mestiza" panose="00000500000000000000" pitchFamily="50" charset="0"/>
                        </a:rPr>
                        <a:t> Actividad 1.2.</a:t>
                      </a:r>
                      <a:r>
                        <a:rPr lang="es-MX" sz="1100" baseline="0" dirty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Porcentaje de consultas por IRA de primera vez en menores de 5 años con manejo sintomático atendidas en la SSA.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  <a:tr h="73534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b="1" dirty="0">
                          <a:latin typeface="Mestiza" panose="00000500000000000000" pitchFamily="50" charset="0"/>
                        </a:rPr>
                        <a:t>Indicador Actividad 1.3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. Porcentaje de consultas de primer nivel de atención por EDA en menores de 5 años de primera vez manejadas con plan A en la SSA.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054295"/>
                  </a:ext>
                </a:extLst>
              </a:tr>
              <a:tr h="73534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b="1" dirty="0">
                          <a:latin typeface="Mestiza" panose="00000500000000000000" pitchFamily="50" charset="0"/>
                        </a:rPr>
                        <a:t>Indicador Actividad 1.4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. Porcentaje de supervisiones realizadas a unidades de primer nivel.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7514092"/>
                  </a:ext>
                </a:extLst>
              </a:tr>
              <a:tr h="73534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1100" b="1" dirty="0">
                          <a:latin typeface="Mestiza" panose="00000500000000000000" pitchFamily="50" charset="0"/>
                        </a:rPr>
                        <a:t>Indicador Actividad 2.1</a:t>
                      </a:r>
                      <a:r>
                        <a:rPr lang="es-ES" sz="1100" dirty="0">
                          <a:latin typeface="Mestiza" panose="00000500000000000000" pitchFamily="50" charset="0"/>
                        </a:rPr>
                        <a:t>. Porcentaje de madres capacitadas.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6906586"/>
                  </a:ext>
                </a:extLst>
              </a:tr>
            </a:tbl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4987148" y="1543334"/>
            <a:ext cx="3788296" cy="4549962"/>
            <a:chOff x="4987148" y="1471326"/>
            <a:chExt cx="3788296" cy="454996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7148" y="1471326"/>
              <a:ext cx="3743268" cy="1042506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148" y="2117776"/>
              <a:ext cx="3743268" cy="104250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7148" y="2784691"/>
              <a:ext cx="3743268" cy="104250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7148" y="3495466"/>
              <a:ext cx="3743268" cy="103641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7148" y="4255647"/>
              <a:ext cx="3743268" cy="104250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176" y="4978782"/>
              <a:ext cx="3743268" cy="1042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36629"/>
              </p:ext>
            </p:extLst>
          </p:nvPr>
        </p:nvGraphicFramePr>
        <p:xfrm>
          <a:off x="251520" y="1412776"/>
          <a:ext cx="8568952" cy="52306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35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 los objetivos y estrategias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MIR y sus fichas técnicas donde las metas de los indicadores están orientadas a impulsar el desempeño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alineado conforme a la Ley de Salud del Estado de Sinaloa.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elementos metodológicos y de planeación que permiten diseñar, monitoreo, dar seguimiento, evaluar y rendir cuentas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un plan estratégico que contempla los resultados que se quieren alcanzar, y los indicadores para medir el avance en el logro de sus resultados.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personal calificado.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reporte de indicadores cumple con la periodicidad establecida</a:t>
                      </a:r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83924"/>
                  </a:ext>
                </a:extLst>
              </a:tr>
              <a:tr h="1067153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tiene identificado el problema que busca resolver, mismo que se encuentra identificado en el árbol del problema del programa y en el PSS 2020 – 2024 derivado del PND 2019 – 2024.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NOM 005-SSA2-1993, de los Servicios de Planificación Familiar.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alineado conforme a la Ley General de Salud.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 El programa utiliza sistemas de captura y análisis de la información.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32157"/>
                  </a:ext>
                </a:extLst>
              </a:tr>
              <a:tr h="226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4441"/>
                  </a:ext>
                </a:extLst>
              </a:tr>
              <a:tr h="332507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reporte de indicadores no está sistematizado.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97301"/>
                  </a:ext>
                </a:extLst>
              </a:tr>
              <a:tr h="226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8939"/>
                  </a:ext>
                </a:extLst>
              </a:tr>
              <a:tr h="478191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Problemas de recortes presupuestarios.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8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6698</TotalTime>
  <Words>1590</Words>
  <Application>Microsoft Office PowerPoint</Application>
  <PresentationFormat>Presentación en pantalla (4:3)</PresentationFormat>
  <Paragraphs>194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Infancia</dc:title>
  <dc:creator>CLSinaloa</dc:creator>
  <cp:lastModifiedBy>Lenovo</cp:lastModifiedBy>
  <cp:revision>234</cp:revision>
  <dcterms:created xsi:type="dcterms:W3CDTF">2020-02-21T23:32:07Z</dcterms:created>
  <dcterms:modified xsi:type="dcterms:W3CDTF">2022-11-25T19:52:35Z</dcterms:modified>
</cp:coreProperties>
</file>